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8288000" cy="10287000"/>
  <p:notesSz cx="6858000" cy="9144000"/>
  <p:embeddedFontLst>
    <p:embeddedFont>
      <p:font typeface="Rosario" panose="020B0604020202020204" charset="0"/>
      <p:regular r:id="rId13"/>
    </p:embeddedFont>
    <p:embeddedFont>
      <p:font typeface="Montserrat Bold" panose="020B0604020202020204" charset="0"/>
      <p:regular r:id="rId14"/>
    </p:embeddedFont>
    <p:embeddedFont>
      <p:font typeface="Rosario Bold" panose="020B0604020202020204" charset="0"/>
      <p:regular r:id="rId15"/>
    </p:embeddedFont>
    <p:embeddedFont>
      <p:font typeface="Montserrat" panose="020B0604020202020204" charset="0"/>
      <p:regular r:id="rId16"/>
    </p:embeddedFont>
    <p:embeddedFont>
      <p:font typeface="Rosario Italics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 Medium" panose="020B0604020202020204" charset="0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3" d="100"/>
          <a:sy n="13" d="100"/>
        </p:scale>
        <p:origin x="-3058" y="-14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1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00000">
            <a:off x="-2225042" y="8583888"/>
            <a:ext cx="3927519" cy="3927519"/>
            <a:chOff x="0" y="0"/>
            <a:chExt cx="3282950" cy="32829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8100000">
            <a:off x="2611901" y="-231112"/>
            <a:ext cx="12740923" cy="12740923"/>
            <a:chOff x="0" y="0"/>
            <a:chExt cx="3282950" cy="3282950"/>
          </a:xfrm>
        </p:grpSpPr>
        <p:sp>
          <p:nvSpPr>
            <p:cNvPr id="5" name="Freeform 5"/>
            <p:cNvSpPr/>
            <p:nvPr/>
          </p:nvSpPr>
          <p:spPr>
            <a:xfrm flipH="1" flipV="1"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3282950" y="3282950"/>
                  </a:moveTo>
                  <a:lnTo>
                    <a:pt x="750570" y="3282950"/>
                  </a:lnTo>
                  <a:cubicBezTo>
                    <a:pt x="336550" y="3282950"/>
                    <a:pt x="0" y="2946400"/>
                    <a:pt x="0" y="2532380"/>
                  </a:cubicBezTo>
                  <a:lnTo>
                    <a:pt x="0" y="25323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82950" y="0"/>
                  </a:lnTo>
                  <a:lnTo>
                    <a:pt x="3282950" y="0"/>
                  </a:lnTo>
                  <a:lnTo>
                    <a:pt x="3282950" y="3282950"/>
                  </a:lnTo>
                  <a:lnTo>
                    <a:pt x="3282950" y="3282950"/>
                  </a:lnTo>
                  <a:close/>
                </a:path>
              </a:pathLst>
            </a:custGeom>
            <a:blipFill>
              <a:blip r:embed="rId2">
                <a:alphaModFix amt="48000"/>
              </a:blip>
              <a:stretch>
                <a:fillRect l="-16666" r="-16666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8100000">
            <a:off x="6601131" y="9832"/>
            <a:ext cx="12740923" cy="12740923"/>
            <a:chOff x="0" y="0"/>
            <a:chExt cx="3282950" cy="32829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00000">
            <a:off x="17085676" y="7549020"/>
            <a:ext cx="3927519" cy="3927519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00000">
            <a:off x="16899693" y="8355321"/>
            <a:ext cx="3927519" cy="3927519"/>
            <a:chOff x="0" y="0"/>
            <a:chExt cx="3282950" cy="32829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2" name="AutoShape 12"/>
          <p:cNvSpPr/>
          <p:nvPr/>
        </p:nvSpPr>
        <p:spPr>
          <a:xfrm rot="-16063">
            <a:off x="10601189" y="849685"/>
            <a:ext cx="723159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5400000">
            <a:off x="16269840" y="2348069"/>
            <a:ext cx="3078184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rot="2676675">
            <a:off x="4539161" y="10744709"/>
            <a:ext cx="723159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rot="2676675">
            <a:off x="6137252" y="11790788"/>
            <a:ext cx="723159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AutoShape 16"/>
          <p:cNvSpPr/>
          <p:nvPr/>
        </p:nvSpPr>
        <p:spPr>
          <a:xfrm rot="-2713067">
            <a:off x="457646" y="1257127"/>
            <a:ext cx="723159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AutoShape 17"/>
          <p:cNvSpPr/>
          <p:nvPr/>
        </p:nvSpPr>
        <p:spPr>
          <a:xfrm rot="8102420">
            <a:off x="1948394" y="-876726"/>
            <a:ext cx="723159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TextBox 18"/>
          <p:cNvSpPr txBox="1"/>
          <p:nvPr/>
        </p:nvSpPr>
        <p:spPr>
          <a:xfrm>
            <a:off x="14216987" y="1011935"/>
            <a:ext cx="3347520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200"/>
              </a:lnSpc>
            </a:pPr>
            <a:r>
              <a:rPr lang="en-US" sz="3000" spc="-60">
                <a:solidFill>
                  <a:srgbClr val="0A2C57"/>
                </a:solidFill>
                <a:latin typeface="Rosario Bold"/>
              </a:rPr>
              <a:t>Dinas Kominfo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302854" y="3187259"/>
            <a:ext cx="10956446" cy="8115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19"/>
              </a:lnSpc>
            </a:pPr>
            <a:r>
              <a:rPr lang="en-US" sz="4800" spc="1017">
                <a:solidFill>
                  <a:srgbClr val="0A2C57"/>
                </a:solidFill>
                <a:latin typeface="Montserrat"/>
              </a:rPr>
              <a:t>PENGUATAN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092129" y="7680507"/>
            <a:ext cx="6167171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20"/>
              </a:lnSpc>
            </a:pPr>
            <a:r>
              <a:rPr lang="en-US" sz="2300" spc="386">
                <a:solidFill>
                  <a:srgbClr val="0A2C57"/>
                </a:solidFill>
                <a:latin typeface="Rosario Italics"/>
              </a:rPr>
              <a:t>MADIUN, 7 AGUSTUS 2023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02854" y="4082423"/>
            <a:ext cx="11147757" cy="346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948"/>
              </a:lnSpc>
            </a:pPr>
            <a:r>
              <a:rPr lang="en-US" sz="8948" spc="-178">
                <a:solidFill>
                  <a:srgbClr val="0A2C57"/>
                </a:solidFill>
                <a:latin typeface="Rosario Bold"/>
              </a:rPr>
              <a:t>PEJABAT PENGELOLA INFORMASI DAN DOKUMENTASI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220514" y="1512197"/>
            <a:ext cx="2343992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939"/>
              </a:lnSpc>
            </a:pPr>
            <a:r>
              <a:rPr lang="en-US" sz="2099" spc="-41">
                <a:solidFill>
                  <a:srgbClr val="0A2C57"/>
                </a:solidFill>
                <a:latin typeface="Rosario Italics"/>
              </a:rPr>
              <a:t>Kabupaten Madiun</a:t>
            </a:r>
          </a:p>
        </p:txBody>
      </p:sp>
      <p:grpSp>
        <p:nvGrpSpPr>
          <p:cNvPr id="23" name="Group 23"/>
          <p:cNvGrpSpPr>
            <a:grpSpLocks noChangeAspect="1"/>
          </p:cNvGrpSpPr>
          <p:nvPr/>
        </p:nvGrpSpPr>
        <p:grpSpPr>
          <a:xfrm rot="-8100000">
            <a:off x="-2225042" y="9452894"/>
            <a:ext cx="3927519" cy="3927519"/>
            <a:chOff x="0" y="0"/>
            <a:chExt cx="3282950" cy="328295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00000">
            <a:off x="16823050" y="80902"/>
            <a:ext cx="3927519" cy="3927519"/>
            <a:chOff x="0" y="0"/>
            <a:chExt cx="3282950" cy="32829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8100000">
            <a:off x="16494728" y="-1093769"/>
            <a:ext cx="3927519" cy="3927519"/>
            <a:chOff x="0" y="0"/>
            <a:chExt cx="3282950" cy="3282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2700000">
            <a:off x="-2405508" y="80902"/>
            <a:ext cx="3927519" cy="3927519"/>
            <a:chOff x="0" y="0"/>
            <a:chExt cx="3282950" cy="32829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2700000">
            <a:off x="-2178191" y="-1093769"/>
            <a:ext cx="3927519" cy="3927519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Freeform 10"/>
          <p:cNvSpPr/>
          <p:nvPr/>
        </p:nvSpPr>
        <p:spPr>
          <a:xfrm>
            <a:off x="6973811" y="8881803"/>
            <a:ext cx="4340378" cy="1405197"/>
          </a:xfrm>
          <a:custGeom>
            <a:avLst/>
            <a:gdLst/>
            <a:ahLst/>
            <a:cxnLst/>
            <a:rect l="l" t="t" r="r" b="b"/>
            <a:pathLst>
              <a:path w="4340378" h="1405197">
                <a:moveTo>
                  <a:pt x="0" y="0"/>
                </a:moveTo>
                <a:lnTo>
                  <a:pt x="4340378" y="0"/>
                </a:lnTo>
                <a:lnTo>
                  <a:pt x="4340378" y="1405197"/>
                </a:lnTo>
                <a:lnTo>
                  <a:pt x="0" y="1405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028700" y="9258300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1696797" y="9234488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6587">
            <a:off x="2909617" y="945316"/>
            <a:ext cx="12468766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5298026" y="3080970"/>
            <a:ext cx="8300617" cy="2348122"/>
            <a:chOff x="0" y="0"/>
            <a:chExt cx="2186171" cy="61843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2186171" cy="618435"/>
            </a:xfrm>
            <a:custGeom>
              <a:avLst/>
              <a:gdLst/>
              <a:ahLst/>
              <a:cxnLst/>
              <a:rect l="l" t="t" r="r" b="b"/>
              <a:pathLst>
                <a:path w="2186171" h="618435">
                  <a:moveTo>
                    <a:pt x="47567" y="0"/>
                  </a:moveTo>
                  <a:lnTo>
                    <a:pt x="2138603" y="0"/>
                  </a:lnTo>
                  <a:cubicBezTo>
                    <a:pt x="2151219" y="0"/>
                    <a:pt x="2163318" y="5012"/>
                    <a:pt x="2172239" y="13932"/>
                  </a:cubicBezTo>
                  <a:cubicBezTo>
                    <a:pt x="2181159" y="22853"/>
                    <a:pt x="2186171" y="34952"/>
                    <a:pt x="2186171" y="47567"/>
                  </a:cubicBezTo>
                  <a:lnTo>
                    <a:pt x="2186171" y="570868"/>
                  </a:lnTo>
                  <a:cubicBezTo>
                    <a:pt x="2186171" y="597139"/>
                    <a:pt x="2164874" y="618435"/>
                    <a:pt x="2138603" y="618435"/>
                  </a:cubicBezTo>
                  <a:lnTo>
                    <a:pt x="47567" y="618435"/>
                  </a:lnTo>
                  <a:cubicBezTo>
                    <a:pt x="34952" y="618435"/>
                    <a:pt x="22853" y="613424"/>
                    <a:pt x="13932" y="604503"/>
                  </a:cubicBezTo>
                  <a:cubicBezTo>
                    <a:pt x="5012" y="595583"/>
                    <a:pt x="0" y="583484"/>
                    <a:pt x="0" y="570868"/>
                  </a:cubicBezTo>
                  <a:lnTo>
                    <a:pt x="0" y="47567"/>
                  </a:lnTo>
                  <a:cubicBezTo>
                    <a:pt x="0" y="34952"/>
                    <a:pt x="5012" y="22853"/>
                    <a:pt x="13932" y="13932"/>
                  </a:cubicBezTo>
                  <a:cubicBezTo>
                    <a:pt x="22853" y="5012"/>
                    <a:pt x="34952" y="0"/>
                    <a:pt x="47567" y="0"/>
                  </a:cubicBezTo>
                  <a:close/>
                </a:path>
              </a:pathLst>
            </a:custGeom>
            <a:solidFill>
              <a:srgbClr val="0A2C5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298026" y="5762467"/>
            <a:ext cx="8477856" cy="2344386"/>
            <a:chOff x="0" y="0"/>
            <a:chExt cx="2232851" cy="6174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232851" cy="617451"/>
            </a:xfrm>
            <a:custGeom>
              <a:avLst/>
              <a:gdLst/>
              <a:ahLst/>
              <a:cxnLst/>
              <a:rect l="l" t="t" r="r" b="b"/>
              <a:pathLst>
                <a:path w="2232851" h="617451">
                  <a:moveTo>
                    <a:pt x="46573" y="0"/>
                  </a:moveTo>
                  <a:lnTo>
                    <a:pt x="2186278" y="0"/>
                  </a:lnTo>
                  <a:cubicBezTo>
                    <a:pt x="2212000" y="0"/>
                    <a:pt x="2232851" y="20851"/>
                    <a:pt x="2232851" y="46573"/>
                  </a:cubicBezTo>
                  <a:lnTo>
                    <a:pt x="2232851" y="570879"/>
                  </a:lnTo>
                  <a:cubicBezTo>
                    <a:pt x="2232851" y="596600"/>
                    <a:pt x="2212000" y="617451"/>
                    <a:pt x="2186278" y="617451"/>
                  </a:cubicBezTo>
                  <a:lnTo>
                    <a:pt x="46573" y="617451"/>
                  </a:lnTo>
                  <a:cubicBezTo>
                    <a:pt x="20851" y="617451"/>
                    <a:pt x="0" y="596600"/>
                    <a:pt x="0" y="570879"/>
                  </a:cubicBezTo>
                  <a:lnTo>
                    <a:pt x="0" y="46573"/>
                  </a:lnTo>
                  <a:cubicBezTo>
                    <a:pt x="0" y="20851"/>
                    <a:pt x="20851" y="0"/>
                    <a:pt x="46573" y="0"/>
                  </a:cubicBezTo>
                  <a:close/>
                </a:path>
              </a:pathLst>
            </a:custGeom>
            <a:solidFill>
              <a:srgbClr val="0A2C5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0" name="TextBox 20"/>
          <p:cNvSpPr txBox="1"/>
          <p:nvPr/>
        </p:nvSpPr>
        <p:spPr>
          <a:xfrm>
            <a:off x="4392534" y="1322678"/>
            <a:ext cx="9971602" cy="159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8"/>
              </a:lnSpc>
            </a:pPr>
            <a:r>
              <a:rPr lang="en-US" sz="6390" spc="-127">
                <a:solidFill>
                  <a:srgbClr val="0A2C57"/>
                </a:solidFill>
                <a:latin typeface="Rosario Bold"/>
              </a:rPr>
              <a:t>AGAR TERHINDAR DARI SENGKETA INFORMASI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804182" y="3554626"/>
            <a:ext cx="7288305" cy="1353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Pimpinan Badan Publik memegang prinsip Keterbukaan Informasi, sebab kita saat ini berada di era informasi</a:t>
            </a:r>
          </a:p>
        </p:txBody>
      </p:sp>
      <p:sp>
        <p:nvSpPr>
          <p:cNvPr id="22" name="AutoShape 22"/>
          <p:cNvSpPr/>
          <p:nvPr/>
        </p:nvSpPr>
        <p:spPr>
          <a:xfrm rot="13289">
            <a:off x="6068683" y="537041"/>
            <a:ext cx="6181216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6246839" y="5952967"/>
            <a:ext cx="6580231" cy="1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Dalam bekerja, PPID dan staf  harus:</a:t>
            </a:r>
          </a:p>
          <a:p>
            <a:pPr marL="561341" lvl="1" indent="-280670" algn="ctr">
              <a:lnSpc>
                <a:spcPts val="3640"/>
              </a:lnSpc>
              <a:buFont typeface="Arial"/>
              <a:buChar char="•"/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Menguasai aturan</a:t>
            </a:r>
          </a:p>
          <a:p>
            <a:pPr marL="561341" lvl="1" indent="-280670" algn="ctr">
              <a:lnSpc>
                <a:spcPts val="3640"/>
              </a:lnSpc>
              <a:buFont typeface="Arial"/>
              <a:buChar char="•"/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Stamina prima</a:t>
            </a:r>
          </a:p>
          <a:p>
            <a:pPr marL="561341" lvl="1" indent="-280670" algn="ctr">
              <a:lnSpc>
                <a:spcPts val="3640"/>
              </a:lnSpc>
              <a:buFont typeface="Arial"/>
              <a:buChar char="•"/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Kerja Tim yang solid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00000">
            <a:off x="2638732" y="-31605"/>
            <a:ext cx="12740923" cy="12740923"/>
            <a:chOff x="0" y="0"/>
            <a:chExt cx="3282950" cy="32829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25187" r="-25187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8100000">
            <a:off x="6990350" y="-31605"/>
            <a:ext cx="12740923" cy="12740923"/>
            <a:chOff x="0" y="0"/>
            <a:chExt cx="3282950" cy="3282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6" name="AutoShape 6"/>
          <p:cNvSpPr/>
          <p:nvPr/>
        </p:nvSpPr>
        <p:spPr>
          <a:xfrm rot="2676675">
            <a:off x="4539161" y="10744709"/>
            <a:ext cx="723159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2676675">
            <a:off x="6137252" y="11790788"/>
            <a:ext cx="723159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AutoShape 8"/>
          <p:cNvSpPr/>
          <p:nvPr/>
        </p:nvSpPr>
        <p:spPr>
          <a:xfrm rot="-2713067">
            <a:off x="457646" y="1257127"/>
            <a:ext cx="723159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rot="8102420">
            <a:off x="1948394" y="-876726"/>
            <a:ext cx="723159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TextBox 10"/>
          <p:cNvSpPr txBox="1"/>
          <p:nvPr/>
        </p:nvSpPr>
        <p:spPr>
          <a:xfrm>
            <a:off x="4886605" y="4504560"/>
            <a:ext cx="12130907" cy="2231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8254"/>
              </a:lnSpc>
            </a:pPr>
            <a:r>
              <a:rPr lang="en-US" sz="13038" spc="-260">
                <a:solidFill>
                  <a:srgbClr val="0A2C57"/>
                </a:solidFill>
                <a:latin typeface="Rosario Bold"/>
              </a:rPr>
              <a:t>TERIMA KASIH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00000">
            <a:off x="12082331" y="-599176"/>
            <a:ext cx="4553923" cy="4553923"/>
            <a:chOff x="0" y="0"/>
            <a:chExt cx="3282950" cy="32829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8100000">
            <a:off x="12082331" y="7501032"/>
            <a:ext cx="4553923" cy="4553923"/>
            <a:chOff x="0" y="0"/>
            <a:chExt cx="3282950" cy="3282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8100000">
            <a:off x="12403805" y="6363729"/>
            <a:ext cx="4553923" cy="4553923"/>
            <a:chOff x="0" y="0"/>
            <a:chExt cx="3282950" cy="32829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00000">
            <a:off x="11855015" y="512022"/>
            <a:ext cx="5008555" cy="5008555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00000">
            <a:off x="11282607" y="400266"/>
            <a:ext cx="10326109" cy="10326109"/>
            <a:chOff x="0" y="0"/>
            <a:chExt cx="3282950" cy="3282950"/>
          </a:xfrm>
        </p:grpSpPr>
        <p:sp>
          <p:nvSpPr>
            <p:cNvPr id="11" name="Freeform 11"/>
            <p:cNvSpPr/>
            <p:nvPr/>
          </p:nvSpPr>
          <p:spPr>
            <a:xfrm flipH="1" flipV="1"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3282950" y="3282950"/>
                  </a:moveTo>
                  <a:lnTo>
                    <a:pt x="750570" y="3282950"/>
                  </a:lnTo>
                  <a:cubicBezTo>
                    <a:pt x="336550" y="3282950"/>
                    <a:pt x="0" y="2946400"/>
                    <a:pt x="0" y="2532380"/>
                  </a:cubicBezTo>
                  <a:lnTo>
                    <a:pt x="0" y="253238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282950" y="0"/>
                  </a:lnTo>
                  <a:lnTo>
                    <a:pt x="3282950" y="0"/>
                  </a:lnTo>
                  <a:lnTo>
                    <a:pt x="3282950" y="3282950"/>
                  </a:lnTo>
                  <a:lnTo>
                    <a:pt x="3282950" y="3282950"/>
                  </a:lnTo>
                  <a:close/>
                </a:path>
              </a:pathLst>
            </a:custGeom>
            <a:blipFill>
              <a:blip r:embed="rId2"/>
              <a:stretch>
                <a:fillRect l="-25471" r="-25471"/>
              </a:stretch>
            </a:blipFill>
          </p:spPr>
        </p:sp>
      </p:grpSp>
      <p:sp>
        <p:nvSpPr>
          <p:cNvPr id="12" name="AutoShape 12"/>
          <p:cNvSpPr/>
          <p:nvPr/>
        </p:nvSpPr>
        <p:spPr>
          <a:xfrm>
            <a:off x="1028811" y="981075"/>
            <a:ext cx="9788898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>
            <a:off x="1028700" y="9258300"/>
            <a:ext cx="4962430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Freeform 14"/>
          <p:cNvSpPr/>
          <p:nvPr/>
        </p:nvSpPr>
        <p:spPr>
          <a:xfrm>
            <a:off x="6033589" y="8634064"/>
            <a:ext cx="5105595" cy="1652936"/>
          </a:xfrm>
          <a:custGeom>
            <a:avLst/>
            <a:gdLst/>
            <a:ahLst/>
            <a:cxnLst/>
            <a:rect l="l" t="t" r="r" b="b"/>
            <a:pathLst>
              <a:path w="5105595" h="1652936">
                <a:moveTo>
                  <a:pt x="0" y="0"/>
                </a:moveTo>
                <a:lnTo>
                  <a:pt x="5105594" y="0"/>
                </a:lnTo>
                <a:lnTo>
                  <a:pt x="5105594" y="1652936"/>
                </a:lnTo>
                <a:lnTo>
                  <a:pt x="0" y="16529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1028700" y="1311668"/>
            <a:ext cx="7968639" cy="3081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2319"/>
              </a:lnSpc>
            </a:pPr>
            <a:r>
              <a:rPr lang="en-US" sz="8799" spc="-175">
                <a:solidFill>
                  <a:srgbClr val="0A2C57"/>
                </a:solidFill>
                <a:latin typeface="Rosario Bold"/>
              </a:rPr>
              <a:t>TANGGUNG JAWAB PPID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811" y="5029200"/>
            <a:ext cx="8593179" cy="2718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68"/>
              </a:lnSpc>
            </a:pPr>
            <a:r>
              <a:rPr lang="en-US" sz="2600" spc="179">
                <a:solidFill>
                  <a:srgbClr val="0A2C57"/>
                </a:solidFill>
                <a:latin typeface="Montserrat Medium"/>
              </a:rPr>
              <a:t>PPID bertanggung jawab</a:t>
            </a:r>
          </a:p>
          <a:p>
            <a:pPr>
              <a:lnSpc>
                <a:spcPts val="4368"/>
              </a:lnSpc>
            </a:pPr>
            <a:r>
              <a:rPr lang="en-US" sz="2600" spc="179">
                <a:solidFill>
                  <a:srgbClr val="0A2C57"/>
                </a:solidFill>
                <a:latin typeface="Montserrat Medium"/>
              </a:rPr>
              <a:t>di bidang Pelayanan Informasi Publik, meliputi proses penyimpanan, pendokumentasian, penyediaan</a:t>
            </a:r>
          </a:p>
          <a:p>
            <a:pPr>
              <a:lnSpc>
                <a:spcPts val="4368"/>
              </a:lnSpc>
            </a:pPr>
            <a:r>
              <a:rPr lang="en-US" sz="2600" spc="179">
                <a:solidFill>
                  <a:srgbClr val="0A2C57"/>
                </a:solidFill>
                <a:latin typeface="Montserrat Medium"/>
              </a:rPr>
              <a:t>dan pelayanan informasi publik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00000">
            <a:off x="16823050" y="80902"/>
            <a:ext cx="3927519" cy="3927519"/>
            <a:chOff x="0" y="0"/>
            <a:chExt cx="3282950" cy="32829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8100000">
            <a:off x="16494728" y="-1093769"/>
            <a:ext cx="3927519" cy="3927519"/>
            <a:chOff x="0" y="0"/>
            <a:chExt cx="3282950" cy="3282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2700000">
            <a:off x="-2405508" y="80902"/>
            <a:ext cx="3927519" cy="3927519"/>
            <a:chOff x="0" y="0"/>
            <a:chExt cx="3282950" cy="32829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2700000">
            <a:off x="-2178191" y="-1093769"/>
            <a:ext cx="3927519" cy="3927519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0" name="Freeform 10"/>
          <p:cNvSpPr/>
          <p:nvPr/>
        </p:nvSpPr>
        <p:spPr>
          <a:xfrm>
            <a:off x="6973811" y="8881803"/>
            <a:ext cx="4340378" cy="1405197"/>
          </a:xfrm>
          <a:custGeom>
            <a:avLst/>
            <a:gdLst/>
            <a:ahLst/>
            <a:cxnLst/>
            <a:rect l="l" t="t" r="r" b="b"/>
            <a:pathLst>
              <a:path w="4340378" h="1405197">
                <a:moveTo>
                  <a:pt x="0" y="0"/>
                </a:moveTo>
                <a:lnTo>
                  <a:pt x="4340378" y="0"/>
                </a:lnTo>
                <a:lnTo>
                  <a:pt x="4340378" y="1405197"/>
                </a:lnTo>
                <a:lnTo>
                  <a:pt x="0" y="1405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AutoShape 11"/>
          <p:cNvSpPr/>
          <p:nvPr/>
        </p:nvSpPr>
        <p:spPr>
          <a:xfrm>
            <a:off x="1028700" y="9258300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11696797" y="9234488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rot="6587">
            <a:off x="2909617" y="945316"/>
            <a:ext cx="12468766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844757" y="5540349"/>
            <a:ext cx="4080309" cy="2870592"/>
            <a:chOff x="0" y="0"/>
            <a:chExt cx="1074649" cy="75604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074649" cy="756041"/>
            </a:xfrm>
            <a:custGeom>
              <a:avLst/>
              <a:gdLst/>
              <a:ahLst/>
              <a:cxnLst/>
              <a:rect l="l" t="t" r="r" b="b"/>
              <a:pathLst>
                <a:path w="1074649" h="756041">
                  <a:moveTo>
                    <a:pt x="96767" y="0"/>
                  </a:moveTo>
                  <a:lnTo>
                    <a:pt x="977883" y="0"/>
                  </a:lnTo>
                  <a:cubicBezTo>
                    <a:pt x="1031325" y="0"/>
                    <a:pt x="1074649" y="43324"/>
                    <a:pt x="1074649" y="96767"/>
                  </a:cubicBezTo>
                  <a:lnTo>
                    <a:pt x="1074649" y="659274"/>
                  </a:lnTo>
                  <a:cubicBezTo>
                    <a:pt x="1074649" y="684938"/>
                    <a:pt x="1064454" y="709551"/>
                    <a:pt x="1046307" y="727698"/>
                  </a:cubicBezTo>
                  <a:cubicBezTo>
                    <a:pt x="1028160" y="745846"/>
                    <a:pt x="1003547" y="756041"/>
                    <a:pt x="977883" y="756041"/>
                  </a:cubicBezTo>
                  <a:lnTo>
                    <a:pt x="96767" y="756041"/>
                  </a:lnTo>
                  <a:cubicBezTo>
                    <a:pt x="43324" y="756041"/>
                    <a:pt x="0" y="712717"/>
                    <a:pt x="0" y="659274"/>
                  </a:cubicBezTo>
                  <a:lnTo>
                    <a:pt x="0" y="96767"/>
                  </a:lnTo>
                  <a:cubicBezTo>
                    <a:pt x="0" y="43324"/>
                    <a:pt x="43324" y="0"/>
                    <a:pt x="96767" y="0"/>
                  </a:cubicBezTo>
                  <a:close/>
                </a:path>
              </a:pathLst>
            </a:custGeom>
            <a:solidFill>
              <a:srgbClr val="0A2C57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5016066" y="5540349"/>
            <a:ext cx="4080309" cy="2870592"/>
            <a:chOff x="0" y="0"/>
            <a:chExt cx="1074649" cy="75604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074649" cy="756041"/>
            </a:xfrm>
            <a:custGeom>
              <a:avLst/>
              <a:gdLst/>
              <a:ahLst/>
              <a:cxnLst/>
              <a:rect l="l" t="t" r="r" b="b"/>
              <a:pathLst>
                <a:path w="1074649" h="756041">
                  <a:moveTo>
                    <a:pt x="96767" y="0"/>
                  </a:moveTo>
                  <a:lnTo>
                    <a:pt x="977883" y="0"/>
                  </a:lnTo>
                  <a:cubicBezTo>
                    <a:pt x="1031325" y="0"/>
                    <a:pt x="1074649" y="43324"/>
                    <a:pt x="1074649" y="96767"/>
                  </a:cubicBezTo>
                  <a:lnTo>
                    <a:pt x="1074649" y="659274"/>
                  </a:lnTo>
                  <a:cubicBezTo>
                    <a:pt x="1074649" y="684938"/>
                    <a:pt x="1064454" y="709551"/>
                    <a:pt x="1046307" y="727698"/>
                  </a:cubicBezTo>
                  <a:cubicBezTo>
                    <a:pt x="1028160" y="745846"/>
                    <a:pt x="1003547" y="756041"/>
                    <a:pt x="977883" y="756041"/>
                  </a:cubicBezTo>
                  <a:lnTo>
                    <a:pt x="96767" y="756041"/>
                  </a:lnTo>
                  <a:cubicBezTo>
                    <a:pt x="43324" y="756041"/>
                    <a:pt x="0" y="712717"/>
                    <a:pt x="0" y="659274"/>
                  </a:cubicBezTo>
                  <a:lnTo>
                    <a:pt x="0" y="96767"/>
                  </a:lnTo>
                  <a:cubicBezTo>
                    <a:pt x="0" y="43324"/>
                    <a:pt x="43324" y="0"/>
                    <a:pt x="96767" y="0"/>
                  </a:cubicBezTo>
                  <a:close/>
                </a:path>
              </a:pathLst>
            </a:custGeom>
            <a:solidFill>
              <a:srgbClr val="0A2C57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191625" y="5540349"/>
            <a:ext cx="4080309" cy="2870592"/>
            <a:chOff x="0" y="0"/>
            <a:chExt cx="1074649" cy="75604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074649" cy="756041"/>
            </a:xfrm>
            <a:custGeom>
              <a:avLst/>
              <a:gdLst/>
              <a:ahLst/>
              <a:cxnLst/>
              <a:rect l="l" t="t" r="r" b="b"/>
              <a:pathLst>
                <a:path w="1074649" h="756041">
                  <a:moveTo>
                    <a:pt x="96767" y="0"/>
                  </a:moveTo>
                  <a:lnTo>
                    <a:pt x="977883" y="0"/>
                  </a:lnTo>
                  <a:cubicBezTo>
                    <a:pt x="1031325" y="0"/>
                    <a:pt x="1074649" y="43324"/>
                    <a:pt x="1074649" y="96767"/>
                  </a:cubicBezTo>
                  <a:lnTo>
                    <a:pt x="1074649" y="659274"/>
                  </a:lnTo>
                  <a:cubicBezTo>
                    <a:pt x="1074649" y="684938"/>
                    <a:pt x="1064454" y="709551"/>
                    <a:pt x="1046307" y="727698"/>
                  </a:cubicBezTo>
                  <a:cubicBezTo>
                    <a:pt x="1028160" y="745846"/>
                    <a:pt x="1003547" y="756041"/>
                    <a:pt x="977883" y="756041"/>
                  </a:cubicBezTo>
                  <a:lnTo>
                    <a:pt x="96767" y="756041"/>
                  </a:lnTo>
                  <a:cubicBezTo>
                    <a:pt x="43324" y="756041"/>
                    <a:pt x="0" y="712717"/>
                    <a:pt x="0" y="659274"/>
                  </a:cubicBezTo>
                  <a:lnTo>
                    <a:pt x="0" y="96767"/>
                  </a:lnTo>
                  <a:cubicBezTo>
                    <a:pt x="0" y="43324"/>
                    <a:pt x="43324" y="0"/>
                    <a:pt x="96767" y="0"/>
                  </a:cubicBezTo>
                  <a:close/>
                </a:path>
              </a:pathLst>
            </a:custGeom>
            <a:solidFill>
              <a:srgbClr val="0A2C57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3362934" y="5540349"/>
            <a:ext cx="4080309" cy="2870592"/>
            <a:chOff x="0" y="0"/>
            <a:chExt cx="1074649" cy="75604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074649" cy="756041"/>
            </a:xfrm>
            <a:custGeom>
              <a:avLst/>
              <a:gdLst/>
              <a:ahLst/>
              <a:cxnLst/>
              <a:rect l="l" t="t" r="r" b="b"/>
              <a:pathLst>
                <a:path w="1074649" h="756041">
                  <a:moveTo>
                    <a:pt x="96767" y="0"/>
                  </a:moveTo>
                  <a:lnTo>
                    <a:pt x="977883" y="0"/>
                  </a:lnTo>
                  <a:cubicBezTo>
                    <a:pt x="1031325" y="0"/>
                    <a:pt x="1074649" y="43324"/>
                    <a:pt x="1074649" y="96767"/>
                  </a:cubicBezTo>
                  <a:lnTo>
                    <a:pt x="1074649" y="659274"/>
                  </a:lnTo>
                  <a:cubicBezTo>
                    <a:pt x="1074649" y="684938"/>
                    <a:pt x="1064454" y="709551"/>
                    <a:pt x="1046307" y="727698"/>
                  </a:cubicBezTo>
                  <a:cubicBezTo>
                    <a:pt x="1028160" y="745846"/>
                    <a:pt x="1003547" y="756041"/>
                    <a:pt x="977883" y="756041"/>
                  </a:cubicBezTo>
                  <a:lnTo>
                    <a:pt x="96767" y="756041"/>
                  </a:lnTo>
                  <a:cubicBezTo>
                    <a:pt x="43324" y="756041"/>
                    <a:pt x="0" y="712717"/>
                    <a:pt x="0" y="659274"/>
                  </a:cubicBezTo>
                  <a:lnTo>
                    <a:pt x="0" y="96767"/>
                  </a:lnTo>
                  <a:cubicBezTo>
                    <a:pt x="0" y="43324"/>
                    <a:pt x="43324" y="0"/>
                    <a:pt x="96767" y="0"/>
                  </a:cubicBezTo>
                  <a:close/>
                </a:path>
              </a:pathLst>
            </a:custGeom>
            <a:solidFill>
              <a:srgbClr val="0A2C57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457213" y="3218744"/>
            <a:ext cx="2935321" cy="2112055"/>
            <a:chOff x="0" y="0"/>
            <a:chExt cx="773089" cy="556261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73089" cy="556261"/>
            </a:xfrm>
            <a:custGeom>
              <a:avLst/>
              <a:gdLst/>
              <a:ahLst/>
              <a:cxnLst/>
              <a:rect l="l" t="t" r="r" b="b"/>
              <a:pathLst>
                <a:path w="773089" h="556261">
                  <a:moveTo>
                    <a:pt x="134513" y="0"/>
                  </a:moveTo>
                  <a:lnTo>
                    <a:pt x="638576" y="0"/>
                  </a:lnTo>
                  <a:cubicBezTo>
                    <a:pt x="712865" y="0"/>
                    <a:pt x="773089" y="60223"/>
                    <a:pt x="773089" y="134513"/>
                  </a:cubicBezTo>
                  <a:lnTo>
                    <a:pt x="773089" y="421749"/>
                  </a:lnTo>
                  <a:cubicBezTo>
                    <a:pt x="773089" y="496038"/>
                    <a:pt x="712865" y="556261"/>
                    <a:pt x="638576" y="556261"/>
                  </a:cubicBezTo>
                  <a:lnTo>
                    <a:pt x="134513" y="556261"/>
                  </a:lnTo>
                  <a:cubicBezTo>
                    <a:pt x="60223" y="556261"/>
                    <a:pt x="0" y="496038"/>
                    <a:pt x="0" y="421749"/>
                  </a:cubicBezTo>
                  <a:lnTo>
                    <a:pt x="0" y="134513"/>
                  </a:lnTo>
                  <a:cubicBezTo>
                    <a:pt x="0" y="60223"/>
                    <a:pt x="60223" y="0"/>
                    <a:pt x="134513" y="0"/>
                  </a:cubicBezTo>
                  <a:close/>
                </a:path>
              </a:pathLst>
            </a:custGeom>
            <a:solidFill>
              <a:srgbClr val="0A2C57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724031" y="3218744"/>
            <a:ext cx="2935321" cy="2112055"/>
            <a:chOff x="0" y="0"/>
            <a:chExt cx="773089" cy="556261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773089" cy="556261"/>
            </a:xfrm>
            <a:custGeom>
              <a:avLst/>
              <a:gdLst/>
              <a:ahLst/>
              <a:cxnLst/>
              <a:rect l="l" t="t" r="r" b="b"/>
              <a:pathLst>
                <a:path w="773089" h="556261">
                  <a:moveTo>
                    <a:pt x="134513" y="0"/>
                  </a:moveTo>
                  <a:lnTo>
                    <a:pt x="638576" y="0"/>
                  </a:lnTo>
                  <a:cubicBezTo>
                    <a:pt x="712865" y="0"/>
                    <a:pt x="773089" y="60223"/>
                    <a:pt x="773089" y="134513"/>
                  </a:cubicBezTo>
                  <a:lnTo>
                    <a:pt x="773089" y="421749"/>
                  </a:lnTo>
                  <a:cubicBezTo>
                    <a:pt x="773089" y="496038"/>
                    <a:pt x="712865" y="556261"/>
                    <a:pt x="638576" y="556261"/>
                  </a:cubicBezTo>
                  <a:lnTo>
                    <a:pt x="134513" y="556261"/>
                  </a:lnTo>
                  <a:cubicBezTo>
                    <a:pt x="60223" y="556261"/>
                    <a:pt x="0" y="496038"/>
                    <a:pt x="0" y="421749"/>
                  </a:cubicBezTo>
                  <a:lnTo>
                    <a:pt x="0" y="134513"/>
                  </a:lnTo>
                  <a:cubicBezTo>
                    <a:pt x="0" y="60223"/>
                    <a:pt x="60223" y="0"/>
                    <a:pt x="134513" y="0"/>
                  </a:cubicBezTo>
                  <a:close/>
                </a:path>
              </a:pathLst>
            </a:custGeom>
            <a:solidFill>
              <a:srgbClr val="0A2C57"/>
            </a:solidFill>
          </p:spPr>
        </p:sp>
        <p:sp>
          <p:nvSpPr>
            <p:cNvPr id="31" name="TextBox 3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5588560" y="3218744"/>
            <a:ext cx="2935321" cy="2112055"/>
            <a:chOff x="0" y="0"/>
            <a:chExt cx="773089" cy="556261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773089" cy="556261"/>
            </a:xfrm>
            <a:custGeom>
              <a:avLst/>
              <a:gdLst/>
              <a:ahLst/>
              <a:cxnLst/>
              <a:rect l="l" t="t" r="r" b="b"/>
              <a:pathLst>
                <a:path w="773089" h="556261">
                  <a:moveTo>
                    <a:pt x="134513" y="0"/>
                  </a:moveTo>
                  <a:lnTo>
                    <a:pt x="638576" y="0"/>
                  </a:lnTo>
                  <a:cubicBezTo>
                    <a:pt x="712865" y="0"/>
                    <a:pt x="773089" y="60223"/>
                    <a:pt x="773089" y="134513"/>
                  </a:cubicBezTo>
                  <a:lnTo>
                    <a:pt x="773089" y="421749"/>
                  </a:lnTo>
                  <a:cubicBezTo>
                    <a:pt x="773089" y="496038"/>
                    <a:pt x="712865" y="556261"/>
                    <a:pt x="638576" y="556261"/>
                  </a:cubicBezTo>
                  <a:lnTo>
                    <a:pt x="134513" y="556261"/>
                  </a:lnTo>
                  <a:cubicBezTo>
                    <a:pt x="60223" y="556261"/>
                    <a:pt x="0" y="496038"/>
                    <a:pt x="0" y="421749"/>
                  </a:cubicBezTo>
                  <a:lnTo>
                    <a:pt x="0" y="134513"/>
                  </a:lnTo>
                  <a:cubicBezTo>
                    <a:pt x="0" y="60223"/>
                    <a:pt x="60223" y="0"/>
                    <a:pt x="134513" y="0"/>
                  </a:cubicBezTo>
                  <a:close/>
                </a:path>
              </a:pathLst>
            </a:custGeom>
            <a:solidFill>
              <a:srgbClr val="0A2C57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13855378" y="3218744"/>
            <a:ext cx="2935321" cy="2112055"/>
            <a:chOff x="0" y="0"/>
            <a:chExt cx="773089" cy="556261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773089" cy="556261"/>
            </a:xfrm>
            <a:custGeom>
              <a:avLst/>
              <a:gdLst/>
              <a:ahLst/>
              <a:cxnLst/>
              <a:rect l="l" t="t" r="r" b="b"/>
              <a:pathLst>
                <a:path w="773089" h="556261">
                  <a:moveTo>
                    <a:pt x="134513" y="0"/>
                  </a:moveTo>
                  <a:lnTo>
                    <a:pt x="638576" y="0"/>
                  </a:lnTo>
                  <a:cubicBezTo>
                    <a:pt x="712865" y="0"/>
                    <a:pt x="773089" y="60223"/>
                    <a:pt x="773089" y="134513"/>
                  </a:cubicBezTo>
                  <a:lnTo>
                    <a:pt x="773089" y="421749"/>
                  </a:lnTo>
                  <a:cubicBezTo>
                    <a:pt x="773089" y="496038"/>
                    <a:pt x="712865" y="556261"/>
                    <a:pt x="638576" y="556261"/>
                  </a:cubicBezTo>
                  <a:lnTo>
                    <a:pt x="134513" y="556261"/>
                  </a:lnTo>
                  <a:cubicBezTo>
                    <a:pt x="60223" y="556261"/>
                    <a:pt x="0" y="496038"/>
                    <a:pt x="0" y="421749"/>
                  </a:cubicBezTo>
                  <a:lnTo>
                    <a:pt x="0" y="134513"/>
                  </a:lnTo>
                  <a:cubicBezTo>
                    <a:pt x="0" y="60223"/>
                    <a:pt x="60223" y="0"/>
                    <a:pt x="134513" y="0"/>
                  </a:cubicBezTo>
                  <a:close/>
                </a:path>
              </a:pathLst>
            </a:custGeom>
            <a:solidFill>
              <a:srgbClr val="0A2C5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10486031" y="3475919"/>
            <a:ext cx="1401730" cy="1430337"/>
          </a:xfrm>
          <a:custGeom>
            <a:avLst/>
            <a:gdLst/>
            <a:ahLst/>
            <a:cxnLst/>
            <a:rect l="l" t="t" r="r" b="b"/>
            <a:pathLst>
              <a:path w="1401730" h="1430337">
                <a:moveTo>
                  <a:pt x="0" y="0"/>
                </a:moveTo>
                <a:lnTo>
                  <a:pt x="1401730" y="0"/>
                </a:lnTo>
                <a:lnTo>
                  <a:pt x="1401730" y="1430337"/>
                </a:lnTo>
                <a:lnTo>
                  <a:pt x="0" y="1430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6358766" y="3559603"/>
            <a:ext cx="1230090" cy="1430337"/>
          </a:xfrm>
          <a:custGeom>
            <a:avLst/>
            <a:gdLst/>
            <a:ahLst/>
            <a:cxnLst/>
            <a:rect l="l" t="t" r="r" b="b"/>
            <a:pathLst>
              <a:path w="1230090" h="1430337">
                <a:moveTo>
                  <a:pt x="0" y="0"/>
                </a:moveTo>
                <a:lnTo>
                  <a:pt x="1230090" y="0"/>
                </a:lnTo>
                <a:lnTo>
                  <a:pt x="1230090" y="1430337"/>
                </a:lnTo>
                <a:lnTo>
                  <a:pt x="0" y="143033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2027878" y="3475919"/>
            <a:ext cx="1701147" cy="1514021"/>
          </a:xfrm>
          <a:custGeom>
            <a:avLst/>
            <a:gdLst/>
            <a:ahLst/>
            <a:cxnLst/>
            <a:rect l="l" t="t" r="r" b="b"/>
            <a:pathLst>
              <a:path w="1701147" h="1514021">
                <a:moveTo>
                  <a:pt x="0" y="0"/>
                </a:moveTo>
                <a:lnTo>
                  <a:pt x="1701147" y="0"/>
                </a:lnTo>
                <a:lnTo>
                  <a:pt x="1701147" y="1514021"/>
                </a:lnTo>
                <a:lnTo>
                  <a:pt x="0" y="15140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41" name="Freeform 41"/>
          <p:cNvSpPr/>
          <p:nvPr/>
        </p:nvSpPr>
        <p:spPr>
          <a:xfrm>
            <a:off x="14478049" y="3559603"/>
            <a:ext cx="1735345" cy="1583897"/>
          </a:xfrm>
          <a:custGeom>
            <a:avLst/>
            <a:gdLst/>
            <a:ahLst/>
            <a:cxnLst/>
            <a:rect l="l" t="t" r="r" b="b"/>
            <a:pathLst>
              <a:path w="1735345" h="1583897">
                <a:moveTo>
                  <a:pt x="0" y="0"/>
                </a:moveTo>
                <a:lnTo>
                  <a:pt x="1735345" y="0"/>
                </a:lnTo>
                <a:lnTo>
                  <a:pt x="1735345" y="1583897"/>
                </a:lnTo>
                <a:lnTo>
                  <a:pt x="0" y="15838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2278366" y="1261104"/>
            <a:ext cx="13731268" cy="1519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19"/>
              </a:lnSpc>
            </a:pPr>
            <a:r>
              <a:rPr lang="en-US" sz="8799" spc="-175">
                <a:solidFill>
                  <a:srgbClr val="0A2C57"/>
                </a:solidFill>
                <a:latin typeface="Rosario Bold"/>
              </a:rPr>
              <a:t>TUGAS PPID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418015" y="5721324"/>
            <a:ext cx="3627529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Melakukan pemutakhiran informasi dan dokumentasi yang</a:t>
            </a:r>
          </a:p>
          <a:p>
            <a:pPr algn="ctr">
              <a:lnSpc>
                <a:spcPts val="3640"/>
              </a:lnSpc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ada dilingkungannya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5230550" y="5949924"/>
            <a:ext cx="3651342" cy="181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Melakukan verifikasi bahan informasi publik yang ada di</a:t>
            </a:r>
          </a:p>
          <a:p>
            <a:pPr algn="ctr">
              <a:lnSpc>
                <a:spcPts val="3640"/>
              </a:lnSpc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lingkungannya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11109" y="5721324"/>
            <a:ext cx="3627529" cy="2267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Mengumpulkan bahan informasi dan dokumentasi di lingkungan Badan Publiknya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13631771" y="5589440"/>
            <a:ext cx="3627529" cy="2724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Menyimpan, mendokumentasikan, menyediakan dan memberi pelayanan</a:t>
            </a:r>
          </a:p>
          <a:p>
            <a:pPr algn="ctr">
              <a:lnSpc>
                <a:spcPts val="3640"/>
              </a:lnSpc>
            </a:pPr>
            <a:r>
              <a:rPr lang="en-US" sz="2600" spc="-52">
                <a:solidFill>
                  <a:srgbClr val="FFFFFF"/>
                </a:solidFill>
                <a:latin typeface="Montserrat Medium"/>
              </a:rPr>
              <a:t>informasi kepada publik</a:t>
            </a:r>
          </a:p>
        </p:txBody>
      </p:sp>
      <p:sp>
        <p:nvSpPr>
          <p:cNvPr id="47" name="AutoShape 47"/>
          <p:cNvSpPr/>
          <p:nvPr/>
        </p:nvSpPr>
        <p:spPr>
          <a:xfrm rot="13289">
            <a:off x="6068683" y="537041"/>
            <a:ext cx="6181216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4534515"/>
            <a:ext cx="8236544" cy="1200427"/>
            <a:chOff x="0" y="0"/>
            <a:chExt cx="37957781" cy="55321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957779" cy="5532120"/>
            </a:xfrm>
            <a:custGeom>
              <a:avLst/>
              <a:gdLst/>
              <a:ahLst/>
              <a:cxnLst/>
              <a:rect l="l" t="t" r="r" b="b"/>
              <a:pathLst>
                <a:path w="37957779" h="5532120">
                  <a:moveTo>
                    <a:pt x="36370279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36370279" y="5532120"/>
                  </a:lnTo>
                  <a:lnTo>
                    <a:pt x="37957779" y="2766060"/>
                  </a:lnTo>
                  <a:lnTo>
                    <a:pt x="36370279" y="0"/>
                  </a:lnTo>
                  <a:lnTo>
                    <a:pt x="36370279" y="0"/>
                  </a:lnTo>
                  <a:close/>
                  <a:moveTo>
                    <a:pt x="36283922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36283922" y="149860"/>
                  </a:lnTo>
                  <a:lnTo>
                    <a:pt x="37785061" y="2766060"/>
                  </a:lnTo>
                  <a:lnTo>
                    <a:pt x="36283922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1028700" y="5957670"/>
            <a:ext cx="8236544" cy="1200427"/>
            <a:chOff x="0" y="0"/>
            <a:chExt cx="37957781" cy="55321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7957779" cy="5532120"/>
            </a:xfrm>
            <a:custGeom>
              <a:avLst/>
              <a:gdLst/>
              <a:ahLst/>
              <a:cxnLst/>
              <a:rect l="l" t="t" r="r" b="b"/>
              <a:pathLst>
                <a:path w="37957779" h="5532120">
                  <a:moveTo>
                    <a:pt x="36370279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36370279" y="5532120"/>
                  </a:lnTo>
                  <a:lnTo>
                    <a:pt x="37957779" y="2766060"/>
                  </a:lnTo>
                  <a:lnTo>
                    <a:pt x="36370279" y="0"/>
                  </a:lnTo>
                  <a:lnTo>
                    <a:pt x="36370279" y="0"/>
                  </a:lnTo>
                  <a:close/>
                  <a:moveTo>
                    <a:pt x="36283922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36283922" y="149860"/>
                  </a:lnTo>
                  <a:lnTo>
                    <a:pt x="37785061" y="2766060"/>
                  </a:lnTo>
                  <a:lnTo>
                    <a:pt x="36283922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7380824"/>
            <a:ext cx="8236544" cy="1200427"/>
            <a:chOff x="0" y="0"/>
            <a:chExt cx="37957781" cy="553212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957779" cy="5532120"/>
            </a:xfrm>
            <a:custGeom>
              <a:avLst/>
              <a:gdLst/>
              <a:ahLst/>
              <a:cxnLst/>
              <a:rect l="l" t="t" r="r" b="b"/>
              <a:pathLst>
                <a:path w="37957779" h="5532120">
                  <a:moveTo>
                    <a:pt x="36370279" y="0"/>
                  </a:moveTo>
                  <a:lnTo>
                    <a:pt x="1587500" y="0"/>
                  </a:lnTo>
                  <a:lnTo>
                    <a:pt x="0" y="2766060"/>
                  </a:lnTo>
                  <a:lnTo>
                    <a:pt x="1587500" y="5532120"/>
                  </a:lnTo>
                  <a:lnTo>
                    <a:pt x="36370279" y="5532120"/>
                  </a:lnTo>
                  <a:lnTo>
                    <a:pt x="37957779" y="2766060"/>
                  </a:lnTo>
                  <a:lnTo>
                    <a:pt x="36370279" y="0"/>
                  </a:lnTo>
                  <a:lnTo>
                    <a:pt x="36370279" y="0"/>
                  </a:lnTo>
                  <a:close/>
                  <a:moveTo>
                    <a:pt x="36283922" y="5382260"/>
                  </a:moveTo>
                  <a:lnTo>
                    <a:pt x="1673860" y="5382260"/>
                  </a:lnTo>
                  <a:lnTo>
                    <a:pt x="172720" y="2766060"/>
                  </a:lnTo>
                  <a:lnTo>
                    <a:pt x="1673860" y="149860"/>
                  </a:lnTo>
                  <a:lnTo>
                    <a:pt x="36283922" y="149860"/>
                  </a:lnTo>
                  <a:lnTo>
                    <a:pt x="37785061" y="2766060"/>
                  </a:lnTo>
                  <a:lnTo>
                    <a:pt x="36283922" y="538226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00000">
            <a:off x="12082331" y="-599176"/>
            <a:ext cx="4553923" cy="4553923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00000">
            <a:off x="12082331" y="7501032"/>
            <a:ext cx="4553923" cy="4553923"/>
            <a:chOff x="0" y="0"/>
            <a:chExt cx="3282950" cy="32829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-8100000">
            <a:off x="12403805" y="6363729"/>
            <a:ext cx="4553923" cy="4553923"/>
            <a:chOff x="0" y="0"/>
            <a:chExt cx="3282950" cy="32829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-8100000">
            <a:off x="11855015" y="512022"/>
            <a:ext cx="5008555" cy="5008555"/>
            <a:chOff x="0" y="0"/>
            <a:chExt cx="3282950" cy="32829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6" name="Group 16"/>
          <p:cNvGrpSpPr>
            <a:grpSpLocks noChangeAspect="1"/>
          </p:cNvGrpSpPr>
          <p:nvPr/>
        </p:nvGrpSpPr>
        <p:grpSpPr>
          <a:xfrm rot="-8100000">
            <a:off x="11606649" y="-167585"/>
            <a:ext cx="11305302" cy="11305302"/>
            <a:chOff x="0" y="0"/>
            <a:chExt cx="3282950" cy="3282950"/>
          </a:xfrm>
        </p:grpSpPr>
        <p:sp>
          <p:nvSpPr>
            <p:cNvPr id="17" name="Freeform 17"/>
            <p:cNvSpPr/>
            <p:nvPr/>
          </p:nvSpPr>
          <p:spPr>
            <a:xfrm rot="8100000">
              <a:off x="-441944" y="-679921"/>
              <a:ext cx="4404816" cy="4642792"/>
            </a:xfrm>
            <a:custGeom>
              <a:avLst/>
              <a:gdLst/>
              <a:ahLst/>
              <a:cxnLst/>
              <a:rect l="l" t="t" r="r" b="b"/>
              <a:pathLst>
                <a:path w="4404816" h="4642792">
                  <a:moveTo>
                    <a:pt x="2083419" y="4642792"/>
                  </a:moveTo>
                  <a:lnTo>
                    <a:pt x="292756" y="2852129"/>
                  </a:lnTo>
                  <a:cubicBezTo>
                    <a:pt x="0" y="2559373"/>
                    <a:pt x="0" y="2083419"/>
                    <a:pt x="292756" y="1790663"/>
                  </a:cubicBezTo>
                  <a:lnTo>
                    <a:pt x="292756" y="1790663"/>
                  </a:lnTo>
                  <a:lnTo>
                    <a:pt x="2083419" y="0"/>
                  </a:lnTo>
                  <a:lnTo>
                    <a:pt x="2083419" y="0"/>
                  </a:lnTo>
                  <a:lnTo>
                    <a:pt x="4404815" y="2321396"/>
                  </a:lnTo>
                  <a:lnTo>
                    <a:pt x="4404815" y="2321396"/>
                  </a:lnTo>
                  <a:lnTo>
                    <a:pt x="2083419" y="4642792"/>
                  </a:lnTo>
                  <a:lnTo>
                    <a:pt x="2083419" y="4642792"/>
                  </a:lnTo>
                  <a:close/>
                </a:path>
              </a:pathLst>
            </a:custGeom>
            <a:blipFill>
              <a:blip r:embed="rId2"/>
              <a:stretch>
                <a:fillRect l="-33879" r="-26695"/>
              </a:stretch>
            </a:blipFill>
          </p:spPr>
        </p:sp>
      </p:grpSp>
      <p:sp>
        <p:nvSpPr>
          <p:cNvPr id="18" name="AutoShape 18"/>
          <p:cNvSpPr/>
          <p:nvPr/>
        </p:nvSpPr>
        <p:spPr>
          <a:xfrm>
            <a:off x="1028811" y="981075"/>
            <a:ext cx="9788898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028811" y="9258300"/>
            <a:ext cx="9826998" cy="23812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1028700" y="1112356"/>
            <a:ext cx="11006121" cy="12928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640"/>
              </a:lnSpc>
            </a:pPr>
            <a:r>
              <a:rPr lang="en-US" sz="7600" spc="-152">
                <a:solidFill>
                  <a:srgbClr val="FFFFFF"/>
                </a:solidFill>
                <a:latin typeface="Rosario Bold"/>
              </a:rPr>
              <a:t>KEWAJIBAN DASAR PPID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28811" y="4682007"/>
            <a:ext cx="8115189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sz="3300" spc="66">
                <a:solidFill>
                  <a:srgbClr val="FFFFFF"/>
                </a:solidFill>
                <a:latin typeface="Rosario"/>
              </a:rPr>
              <a:t>WAJIB DISEDIAKAN DAN</a:t>
            </a:r>
          </a:p>
          <a:p>
            <a:pPr algn="ctr">
              <a:lnSpc>
                <a:spcPts val="3927"/>
              </a:lnSpc>
            </a:pPr>
            <a:r>
              <a:rPr lang="en-US" sz="3300" spc="66">
                <a:solidFill>
                  <a:srgbClr val="FFFFFF"/>
                </a:solidFill>
                <a:latin typeface="Rosario"/>
              </a:rPr>
              <a:t>DIUMUMKAN SECARA BERKALA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28700" y="2473559"/>
            <a:ext cx="9548609" cy="1841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2"/>
              </a:lnSpc>
            </a:pPr>
            <a:r>
              <a:rPr lang="en-US" sz="2600" spc="179">
                <a:solidFill>
                  <a:srgbClr val="FFFFFF"/>
                </a:solidFill>
                <a:latin typeface="Montserrat Medium"/>
              </a:rPr>
              <a:t>Sesuai Undang-Undang Nomor 14 Tahun 2008 tentang Keterbukaan Informasi Publik, tiap Badan Publik wajib menyediakan dan mengumumkan informasi melalui DIP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28700" y="6030217"/>
            <a:ext cx="8115189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sz="3300" spc="66">
                <a:solidFill>
                  <a:srgbClr val="FFFFFF"/>
                </a:solidFill>
                <a:latin typeface="Rosario"/>
              </a:rPr>
              <a:t> WAJIB DIUMUMKAN SERTA</a:t>
            </a:r>
          </a:p>
          <a:p>
            <a:pPr algn="ctr">
              <a:lnSpc>
                <a:spcPts val="3927"/>
              </a:lnSpc>
            </a:pPr>
            <a:r>
              <a:rPr lang="en-US" sz="3300" spc="66">
                <a:solidFill>
                  <a:srgbClr val="FFFFFF"/>
                </a:solidFill>
                <a:latin typeface="Rosario"/>
              </a:rPr>
              <a:t>MERTA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28700" y="7510522"/>
            <a:ext cx="8115189" cy="99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27"/>
              </a:lnSpc>
            </a:pPr>
            <a:r>
              <a:rPr lang="en-US" sz="3300" spc="66">
                <a:solidFill>
                  <a:srgbClr val="FFFFFF"/>
                </a:solidFill>
                <a:latin typeface="Rosario"/>
              </a:rPr>
              <a:t>WAJIB DISEDIAKAN SETIAP</a:t>
            </a:r>
          </a:p>
          <a:p>
            <a:pPr algn="ctr">
              <a:lnSpc>
                <a:spcPts val="3927"/>
              </a:lnSpc>
            </a:pPr>
            <a:r>
              <a:rPr lang="en-US" sz="3300" spc="66">
                <a:solidFill>
                  <a:srgbClr val="FFFFFF"/>
                </a:solidFill>
                <a:latin typeface="Rosario"/>
              </a:rPr>
              <a:t>SAAT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A2C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-8100000">
            <a:off x="12082331" y="-599176"/>
            <a:ext cx="4553923" cy="4553923"/>
            <a:chOff x="0" y="0"/>
            <a:chExt cx="3282950" cy="32829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-8100000">
            <a:off x="12082331" y="7501032"/>
            <a:ext cx="4553923" cy="4553923"/>
            <a:chOff x="0" y="0"/>
            <a:chExt cx="3282950" cy="32829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 rot="-8100000">
            <a:off x="12403805" y="6363729"/>
            <a:ext cx="4553923" cy="4553923"/>
            <a:chOff x="0" y="0"/>
            <a:chExt cx="3282950" cy="32829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8100000">
            <a:off x="11855015" y="512022"/>
            <a:ext cx="5008555" cy="5008555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00000">
            <a:off x="11606649" y="-167585"/>
            <a:ext cx="11305302" cy="11305302"/>
            <a:chOff x="0" y="0"/>
            <a:chExt cx="3282950" cy="3282950"/>
          </a:xfrm>
        </p:grpSpPr>
        <p:sp>
          <p:nvSpPr>
            <p:cNvPr id="11" name="Freeform 11"/>
            <p:cNvSpPr/>
            <p:nvPr/>
          </p:nvSpPr>
          <p:spPr>
            <a:xfrm rot="8100000">
              <a:off x="-441944" y="-679921"/>
              <a:ext cx="4404816" cy="4642792"/>
            </a:xfrm>
            <a:custGeom>
              <a:avLst/>
              <a:gdLst/>
              <a:ahLst/>
              <a:cxnLst/>
              <a:rect l="l" t="t" r="r" b="b"/>
              <a:pathLst>
                <a:path w="4404816" h="4642792">
                  <a:moveTo>
                    <a:pt x="2083419" y="4642792"/>
                  </a:moveTo>
                  <a:lnTo>
                    <a:pt x="292756" y="2852129"/>
                  </a:lnTo>
                  <a:cubicBezTo>
                    <a:pt x="0" y="2559373"/>
                    <a:pt x="0" y="2083419"/>
                    <a:pt x="292756" y="1790663"/>
                  </a:cubicBezTo>
                  <a:lnTo>
                    <a:pt x="292756" y="1790663"/>
                  </a:lnTo>
                  <a:lnTo>
                    <a:pt x="2083419" y="0"/>
                  </a:lnTo>
                  <a:lnTo>
                    <a:pt x="2083419" y="0"/>
                  </a:lnTo>
                  <a:lnTo>
                    <a:pt x="4404815" y="2321396"/>
                  </a:lnTo>
                  <a:lnTo>
                    <a:pt x="4404815" y="2321396"/>
                  </a:lnTo>
                  <a:lnTo>
                    <a:pt x="2083419" y="4642792"/>
                  </a:lnTo>
                  <a:lnTo>
                    <a:pt x="2083419" y="4642792"/>
                  </a:lnTo>
                  <a:close/>
                </a:path>
              </a:pathLst>
            </a:custGeom>
            <a:blipFill>
              <a:blip r:embed="rId2"/>
              <a:stretch>
                <a:fillRect l="-33879" r="-26695"/>
              </a:stretch>
            </a:blipFill>
          </p:spPr>
        </p:sp>
      </p:grpSp>
      <p:sp>
        <p:nvSpPr>
          <p:cNvPr id="12" name="AutoShape 12"/>
          <p:cNvSpPr/>
          <p:nvPr/>
        </p:nvSpPr>
        <p:spPr>
          <a:xfrm>
            <a:off x="1028811" y="981075"/>
            <a:ext cx="9788898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AutoShape 13"/>
          <p:cNvSpPr/>
          <p:nvPr/>
        </p:nvSpPr>
        <p:spPr>
          <a:xfrm flipV="1">
            <a:off x="1028811" y="7501670"/>
            <a:ext cx="9423818" cy="0"/>
          </a:xfrm>
          <a:prstGeom prst="line">
            <a:avLst/>
          </a:prstGeom>
          <a:ln w="476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1028700" y="1436039"/>
            <a:ext cx="10258775" cy="3331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23"/>
              </a:lnSpc>
            </a:pPr>
            <a:r>
              <a:rPr lang="en-US" sz="8799" spc="-175">
                <a:solidFill>
                  <a:srgbClr val="FFFFFF"/>
                </a:solidFill>
                <a:latin typeface="Rosario Bold"/>
              </a:rPr>
              <a:t>MENYUSUN DAFTAR INFORMASI PUBLIK (DIP)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37685" y="4907420"/>
            <a:ext cx="9203265" cy="20915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3037" lvl="1" indent="-376519">
              <a:lnSpc>
                <a:spcPts val="4150"/>
              </a:lnSpc>
              <a:buFont typeface="Arial"/>
              <a:buChar char="•"/>
            </a:pPr>
            <a:r>
              <a:rPr lang="en-US" sz="3487" spc="69">
                <a:solidFill>
                  <a:srgbClr val="FFFFFF"/>
                </a:solidFill>
                <a:latin typeface="Rosario"/>
              </a:rPr>
              <a:t>Mengumpulkan Informasi di lingkungan Badan Publik</a:t>
            </a:r>
          </a:p>
          <a:p>
            <a:pPr marL="753037" lvl="1" indent="-376519">
              <a:lnSpc>
                <a:spcPts val="4150"/>
              </a:lnSpc>
              <a:buFont typeface="Arial"/>
              <a:buChar char="•"/>
            </a:pPr>
            <a:r>
              <a:rPr lang="en-US" sz="3487" spc="69">
                <a:solidFill>
                  <a:srgbClr val="FFFFFF"/>
                </a:solidFill>
                <a:latin typeface="Rosario"/>
              </a:rPr>
              <a:t>Mengklasifikasikan informasi yang sudah terkumpul tersebut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9668" y="1220328"/>
            <a:ext cx="12819246" cy="3451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62"/>
              </a:lnSpc>
            </a:pPr>
            <a:r>
              <a:rPr lang="en-US" sz="8019" spc="-160">
                <a:solidFill>
                  <a:srgbClr val="0A2C57"/>
                </a:solidFill>
                <a:latin typeface="Rosario Bold"/>
              </a:rPr>
              <a:t>HAL YANG HARUS DIPERHATIKAN DALAM MENYUSUN DIP</a:t>
            </a:r>
          </a:p>
        </p:txBody>
      </p:sp>
      <p:sp>
        <p:nvSpPr>
          <p:cNvPr id="3" name="Freeform 3"/>
          <p:cNvSpPr/>
          <p:nvPr/>
        </p:nvSpPr>
        <p:spPr>
          <a:xfrm>
            <a:off x="6973811" y="8881803"/>
            <a:ext cx="4340378" cy="1405197"/>
          </a:xfrm>
          <a:custGeom>
            <a:avLst/>
            <a:gdLst/>
            <a:ahLst/>
            <a:cxnLst/>
            <a:rect l="l" t="t" r="r" b="b"/>
            <a:pathLst>
              <a:path w="4340378" h="1405197">
                <a:moveTo>
                  <a:pt x="0" y="0"/>
                </a:moveTo>
                <a:lnTo>
                  <a:pt x="4340378" y="0"/>
                </a:lnTo>
                <a:lnTo>
                  <a:pt x="4340378" y="1405197"/>
                </a:lnTo>
                <a:lnTo>
                  <a:pt x="0" y="1405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AutoShape 4"/>
          <p:cNvSpPr/>
          <p:nvPr/>
        </p:nvSpPr>
        <p:spPr>
          <a:xfrm>
            <a:off x="1028700" y="9258300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1696797" y="9234488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>
            <a:off x="10931580" y="981075"/>
            <a:ext cx="4749732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rot="17288">
            <a:off x="2886684" y="945316"/>
            <a:ext cx="475105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 rot="-8100000">
            <a:off x="16823050" y="80902"/>
            <a:ext cx="3927519" cy="3927519"/>
            <a:chOff x="0" y="0"/>
            <a:chExt cx="3282950" cy="32829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 rot="-8100000">
            <a:off x="16494728" y="-1093769"/>
            <a:ext cx="3927519" cy="3927519"/>
            <a:chOff x="0" y="0"/>
            <a:chExt cx="3282950" cy="32829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2" name="Group 12"/>
          <p:cNvGrpSpPr>
            <a:grpSpLocks noChangeAspect="1"/>
          </p:cNvGrpSpPr>
          <p:nvPr/>
        </p:nvGrpSpPr>
        <p:grpSpPr>
          <a:xfrm rot="2700000">
            <a:off x="-2405508" y="80902"/>
            <a:ext cx="3927519" cy="3927519"/>
            <a:chOff x="0" y="0"/>
            <a:chExt cx="3282950" cy="32829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4" name="Group 14"/>
          <p:cNvGrpSpPr>
            <a:grpSpLocks noChangeAspect="1"/>
          </p:cNvGrpSpPr>
          <p:nvPr/>
        </p:nvGrpSpPr>
        <p:grpSpPr>
          <a:xfrm rot="2700000">
            <a:off x="-2178191" y="-1093769"/>
            <a:ext cx="3927519" cy="3927519"/>
            <a:chOff x="0" y="0"/>
            <a:chExt cx="3282950" cy="328295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6" name="TextBox 16"/>
          <p:cNvSpPr txBox="1"/>
          <p:nvPr/>
        </p:nvSpPr>
        <p:spPr>
          <a:xfrm>
            <a:off x="1028700" y="5986731"/>
            <a:ext cx="7749234" cy="2020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2"/>
              </a:lnSpc>
            </a:pPr>
            <a:r>
              <a:rPr lang="en-US" sz="2600" spc="179">
                <a:solidFill>
                  <a:srgbClr val="0A2C57"/>
                </a:solidFill>
                <a:latin typeface="Montserrat Medium"/>
              </a:rPr>
              <a:t>Informasi yang dikumpulkan adalah informasi yang relevan dengn tupoksi masing masing satuan kerja</a:t>
            </a:r>
          </a:p>
          <a:p>
            <a:pPr algn="just">
              <a:lnSpc>
                <a:spcPts val="4082"/>
              </a:lnSpc>
            </a:pPr>
            <a:endParaRPr lang="en-US" sz="2600" spc="179">
              <a:solidFill>
                <a:srgbClr val="0A2C57"/>
              </a:solidFill>
              <a:latin typeface="Montserrat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773835" y="5986731"/>
            <a:ext cx="7991023" cy="253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2"/>
              </a:lnSpc>
            </a:pPr>
            <a:r>
              <a:rPr lang="en-US" sz="2600" spc="179">
                <a:solidFill>
                  <a:srgbClr val="0A2C57"/>
                </a:solidFill>
                <a:latin typeface="Montserrat Medium"/>
              </a:rPr>
              <a:t>Informasi yang dikumpulkan dapat bersumber dari pejabat yang bertanggungjawab dalam pelaksanaan tupoksi di satuan kerja maupun dari arsip </a:t>
            </a:r>
          </a:p>
          <a:p>
            <a:pPr algn="just">
              <a:lnSpc>
                <a:spcPts val="4082"/>
              </a:lnSpc>
            </a:pPr>
            <a:endParaRPr lang="en-US" sz="2600" spc="179">
              <a:solidFill>
                <a:srgbClr val="0A2C57"/>
              </a:solidFill>
              <a:latin typeface="Montserrat Medium"/>
            </a:endParaRPr>
          </a:p>
        </p:txBody>
      </p:sp>
      <p:sp>
        <p:nvSpPr>
          <p:cNvPr id="18" name="AutoShape 18"/>
          <p:cNvSpPr/>
          <p:nvPr/>
        </p:nvSpPr>
        <p:spPr>
          <a:xfrm rot="13289">
            <a:off x="6068683" y="537041"/>
            <a:ext cx="6181216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TextBox 19"/>
          <p:cNvSpPr txBox="1"/>
          <p:nvPr/>
        </p:nvSpPr>
        <p:spPr>
          <a:xfrm>
            <a:off x="1454147" y="5172075"/>
            <a:ext cx="6183682" cy="55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868" spc="-77">
                <a:solidFill>
                  <a:srgbClr val="0A2C57"/>
                </a:solidFill>
                <a:latin typeface="Rosario Bold"/>
              </a:rPr>
              <a:t>RELEVAN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31580" y="5231412"/>
            <a:ext cx="6183682" cy="558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868" spc="-77">
                <a:solidFill>
                  <a:srgbClr val="0A2C57"/>
                </a:solidFill>
                <a:latin typeface="Rosario Bold"/>
              </a:rPr>
              <a:t>KREDIBEL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6026" y="1074594"/>
            <a:ext cx="12480326" cy="173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5"/>
              </a:lnSpc>
            </a:pPr>
            <a:r>
              <a:rPr lang="en-US" sz="4982" spc="-99">
                <a:solidFill>
                  <a:srgbClr val="0A2C57"/>
                </a:solidFill>
                <a:latin typeface="Rosario Bold"/>
              </a:rPr>
              <a:t>INFORMASI YANG WAJIB DISEDIAKAN DAN</a:t>
            </a:r>
          </a:p>
          <a:p>
            <a:pPr algn="ctr">
              <a:lnSpc>
                <a:spcPts val="6975"/>
              </a:lnSpc>
            </a:pPr>
            <a:r>
              <a:rPr lang="en-US" sz="4982" spc="-99">
                <a:solidFill>
                  <a:srgbClr val="0A2C57"/>
                </a:solidFill>
                <a:latin typeface="Rosario Bold"/>
              </a:rPr>
              <a:t>DIUMUMKAN SECARA BERKALA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9608214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696797" y="9560589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931580" y="981075"/>
            <a:ext cx="4749732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17288">
            <a:off x="2886684" y="945316"/>
            <a:ext cx="475105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8100000">
            <a:off x="16823050" y="80902"/>
            <a:ext cx="3927519" cy="3927519"/>
            <a:chOff x="0" y="0"/>
            <a:chExt cx="3282950" cy="32829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8100000">
            <a:off x="16494728" y="-1093769"/>
            <a:ext cx="3927519" cy="3927519"/>
            <a:chOff x="0" y="0"/>
            <a:chExt cx="3282950" cy="32829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2700000">
            <a:off x="-2405508" y="80902"/>
            <a:ext cx="3927519" cy="3927519"/>
            <a:chOff x="0" y="0"/>
            <a:chExt cx="3282950" cy="32829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2700000">
            <a:off x="-2178191" y="-1093769"/>
            <a:ext cx="3927519" cy="3927519"/>
            <a:chOff x="0" y="0"/>
            <a:chExt cx="3282950" cy="32829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Freeform 15"/>
          <p:cNvSpPr/>
          <p:nvPr/>
        </p:nvSpPr>
        <p:spPr>
          <a:xfrm>
            <a:off x="6838181" y="9258300"/>
            <a:ext cx="4340378" cy="1405197"/>
          </a:xfrm>
          <a:custGeom>
            <a:avLst/>
            <a:gdLst/>
            <a:ahLst/>
            <a:cxnLst/>
            <a:rect l="l" t="t" r="r" b="b"/>
            <a:pathLst>
              <a:path w="4340378" h="1405197">
                <a:moveTo>
                  <a:pt x="0" y="0"/>
                </a:moveTo>
                <a:lnTo>
                  <a:pt x="4340378" y="0"/>
                </a:lnTo>
                <a:lnTo>
                  <a:pt x="4340378" y="1405197"/>
                </a:lnTo>
                <a:lnTo>
                  <a:pt x="0" y="1405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13289">
            <a:off x="6068683" y="537041"/>
            <a:ext cx="6181216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3476565" y="3298477"/>
            <a:ext cx="11619248" cy="272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358" lvl="1" indent="-281679">
              <a:lnSpc>
                <a:spcPts val="3653"/>
              </a:lnSpc>
              <a:buFont typeface="Arial"/>
              <a:buChar char="•"/>
            </a:pPr>
            <a:r>
              <a:rPr lang="en-US" sz="2609" spc="-52">
                <a:solidFill>
                  <a:srgbClr val="0A2C57"/>
                </a:solidFill>
                <a:latin typeface="Montserrat"/>
              </a:rPr>
              <a:t>Informasi tentang kedudukan atau domisili beserta alamat lengkap, ruang lingkup kegiatan, maksud dan tujuan, tugas dan fungsi Badan Publik beserta kantor unit-unit dibawahnya;</a:t>
            </a:r>
          </a:p>
          <a:p>
            <a:pPr marL="563358" lvl="1" indent="-281679">
              <a:lnSpc>
                <a:spcPts val="3653"/>
              </a:lnSpc>
              <a:buFont typeface="Arial"/>
              <a:buChar char="•"/>
            </a:pPr>
            <a:r>
              <a:rPr lang="en-US" sz="2609" spc="-52">
                <a:solidFill>
                  <a:srgbClr val="0A2C57"/>
                </a:solidFill>
                <a:latin typeface="Montserrat"/>
              </a:rPr>
              <a:t>Struktur Organisasi</a:t>
            </a:r>
          </a:p>
          <a:p>
            <a:pPr marL="563358" lvl="1" indent="-281679" algn="l">
              <a:lnSpc>
                <a:spcPts val="3653"/>
              </a:lnSpc>
              <a:buFont typeface="Arial"/>
              <a:buChar char="•"/>
            </a:pPr>
            <a:r>
              <a:rPr lang="en-US" sz="2609" spc="-52">
                <a:solidFill>
                  <a:srgbClr val="0A2C57"/>
                </a:solidFill>
                <a:latin typeface="Montserrat"/>
              </a:rPr>
              <a:t>Laporan harta kekayaan bagi pejabat negara yang telah dikirimkan ke KPK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3198746" y="2907555"/>
            <a:ext cx="11619248" cy="43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1. Informasi tentang profil Badan Publik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198746" y="6137325"/>
            <a:ext cx="11619248" cy="2724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2. Ringkasan Informasi program dan kegiatan</a:t>
            </a:r>
          </a:p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3. Ringkasan Laporan Keuangan</a:t>
            </a:r>
          </a:p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4. Ringkasan laporan akses informasi publik</a:t>
            </a:r>
          </a:p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5. Informasi tentang peraturan/kebijakan</a:t>
            </a:r>
          </a:p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6. Informasi tentang tata cara memperoleh informasi</a:t>
            </a:r>
          </a:p>
          <a:p>
            <a:pPr algn="l"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7. Informasi tentang pengadaan barang dan jasa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19128" y="2730686"/>
            <a:ext cx="12480326" cy="173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5"/>
              </a:lnSpc>
            </a:pPr>
            <a:r>
              <a:rPr lang="en-US" sz="4982" spc="-99">
                <a:solidFill>
                  <a:srgbClr val="0A2C57"/>
                </a:solidFill>
                <a:latin typeface="Rosario Bold"/>
              </a:rPr>
              <a:t>INFORMASI YANG WAJIB DIUMUMKAN SECARA SERTA MERTA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9608214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696797" y="9560589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931580" y="981075"/>
            <a:ext cx="4749732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17288">
            <a:off x="2886684" y="945316"/>
            <a:ext cx="475105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8100000">
            <a:off x="16823050" y="80902"/>
            <a:ext cx="3927519" cy="3927519"/>
            <a:chOff x="0" y="0"/>
            <a:chExt cx="3282950" cy="32829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8100000">
            <a:off x="16494728" y="-1093769"/>
            <a:ext cx="3927519" cy="3927519"/>
            <a:chOff x="0" y="0"/>
            <a:chExt cx="3282950" cy="32829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2700000">
            <a:off x="-2405508" y="80902"/>
            <a:ext cx="3927519" cy="3927519"/>
            <a:chOff x="0" y="0"/>
            <a:chExt cx="3282950" cy="32829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2700000">
            <a:off x="-2178191" y="-1093769"/>
            <a:ext cx="3927519" cy="3927519"/>
            <a:chOff x="0" y="0"/>
            <a:chExt cx="3282950" cy="32829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Freeform 15"/>
          <p:cNvSpPr/>
          <p:nvPr/>
        </p:nvSpPr>
        <p:spPr>
          <a:xfrm>
            <a:off x="6838181" y="9258300"/>
            <a:ext cx="4340378" cy="1405197"/>
          </a:xfrm>
          <a:custGeom>
            <a:avLst/>
            <a:gdLst/>
            <a:ahLst/>
            <a:cxnLst/>
            <a:rect l="l" t="t" r="r" b="b"/>
            <a:pathLst>
              <a:path w="4340378" h="1405197">
                <a:moveTo>
                  <a:pt x="0" y="0"/>
                </a:moveTo>
                <a:lnTo>
                  <a:pt x="4340378" y="0"/>
                </a:lnTo>
                <a:lnTo>
                  <a:pt x="4340378" y="1405197"/>
                </a:lnTo>
                <a:lnTo>
                  <a:pt x="0" y="1405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13289">
            <a:off x="6068683" y="537041"/>
            <a:ext cx="6181216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3198746" y="4774212"/>
            <a:ext cx="11619248" cy="135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Informasi yang dapat mengancam hajat hidup orang banyak dan ketertiban umum, misalnya peringatan dini bencana dan prosedur evakuasi keadaan darurat.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46026" y="1454791"/>
            <a:ext cx="12480326" cy="173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75"/>
              </a:lnSpc>
            </a:pPr>
            <a:r>
              <a:rPr lang="en-US" sz="4982" spc="-99">
                <a:solidFill>
                  <a:srgbClr val="0A2C57"/>
                </a:solidFill>
                <a:latin typeface="Rosario Bold"/>
              </a:rPr>
              <a:t>INFORMASI YANG WAJIB TERSEDIA</a:t>
            </a:r>
          </a:p>
          <a:p>
            <a:pPr algn="ctr">
              <a:lnSpc>
                <a:spcPts val="6975"/>
              </a:lnSpc>
            </a:pPr>
            <a:r>
              <a:rPr lang="en-US" sz="4982" spc="-99">
                <a:solidFill>
                  <a:srgbClr val="0A2C57"/>
                </a:solidFill>
                <a:latin typeface="Rosario Bold"/>
              </a:rPr>
              <a:t>SETIAP SAAT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9608214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>
            <a:off x="11696797" y="9560589"/>
            <a:ext cx="5562503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10931580" y="981075"/>
            <a:ext cx="4749732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rot="17288">
            <a:off x="2886684" y="945316"/>
            <a:ext cx="4751055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7" name="Group 7"/>
          <p:cNvGrpSpPr>
            <a:grpSpLocks noChangeAspect="1"/>
          </p:cNvGrpSpPr>
          <p:nvPr/>
        </p:nvGrpSpPr>
        <p:grpSpPr>
          <a:xfrm rot="-8100000">
            <a:off x="16823050" y="80902"/>
            <a:ext cx="3927519" cy="3927519"/>
            <a:chOff x="0" y="0"/>
            <a:chExt cx="3282950" cy="32829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 rot="-8100000">
            <a:off x="16494728" y="-1093769"/>
            <a:ext cx="3927519" cy="3927519"/>
            <a:chOff x="0" y="0"/>
            <a:chExt cx="3282950" cy="32829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1" name="Group 11"/>
          <p:cNvGrpSpPr>
            <a:grpSpLocks noChangeAspect="1"/>
          </p:cNvGrpSpPr>
          <p:nvPr/>
        </p:nvGrpSpPr>
        <p:grpSpPr>
          <a:xfrm rot="2700000">
            <a:off x="-2405508" y="80902"/>
            <a:ext cx="3927519" cy="3927519"/>
            <a:chOff x="0" y="0"/>
            <a:chExt cx="3282950" cy="32829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F13"/>
            </a:solidFill>
            <a:ln w="12700">
              <a:solidFill>
                <a:srgbClr val="000000"/>
              </a:solidFill>
            </a:ln>
          </p:spPr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2700000">
            <a:off x="-2178191" y="-1093769"/>
            <a:ext cx="3927519" cy="3927519"/>
            <a:chOff x="0" y="0"/>
            <a:chExt cx="3282950" cy="328295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282950" cy="3282950"/>
            </a:xfrm>
            <a:custGeom>
              <a:avLst/>
              <a:gdLst/>
              <a:ahLst/>
              <a:cxnLst/>
              <a:rect l="l" t="t" r="r" b="b"/>
              <a:pathLst>
                <a:path w="3282950" h="3282950">
                  <a:moveTo>
                    <a:pt x="0" y="0"/>
                  </a:moveTo>
                  <a:lnTo>
                    <a:pt x="2532380" y="0"/>
                  </a:lnTo>
                  <a:cubicBezTo>
                    <a:pt x="2946400" y="0"/>
                    <a:pt x="3282950" y="336550"/>
                    <a:pt x="3282950" y="750570"/>
                  </a:cubicBezTo>
                  <a:lnTo>
                    <a:pt x="3282950" y="750570"/>
                  </a:lnTo>
                  <a:lnTo>
                    <a:pt x="3282950" y="3282950"/>
                  </a:lnTo>
                  <a:lnTo>
                    <a:pt x="3282950" y="3282950"/>
                  </a:lnTo>
                  <a:lnTo>
                    <a:pt x="0" y="3282950"/>
                  </a:lnTo>
                  <a:lnTo>
                    <a:pt x="0" y="328295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C57"/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id="15" name="Freeform 15"/>
          <p:cNvSpPr/>
          <p:nvPr/>
        </p:nvSpPr>
        <p:spPr>
          <a:xfrm>
            <a:off x="6838181" y="9258300"/>
            <a:ext cx="4340378" cy="1405197"/>
          </a:xfrm>
          <a:custGeom>
            <a:avLst/>
            <a:gdLst/>
            <a:ahLst/>
            <a:cxnLst/>
            <a:rect l="l" t="t" r="r" b="b"/>
            <a:pathLst>
              <a:path w="4340378" h="1405197">
                <a:moveTo>
                  <a:pt x="0" y="0"/>
                </a:moveTo>
                <a:lnTo>
                  <a:pt x="4340378" y="0"/>
                </a:lnTo>
                <a:lnTo>
                  <a:pt x="4340378" y="1405197"/>
                </a:lnTo>
                <a:lnTo>
                  <a:pt x="0" y="14051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 rot="13289">
            <a:off x="6068683" y="537041"/>
            <a:ext cx="6181216" cy="0"/>
          </a:xfrm>
          <a:prstGeom prst="line">
            <a:avLst/>
          </a:prstGeom>
          <a:ln w="47625" cap="flat">
            <a:solidFill>
              <a:srgbClr val="0A2C5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TextBox 17"/>
          <p:cNvSpPr txBox="1"/>
          <p:nvPr/>
        </p:nvSpPr>
        <p:spPr>
          <a:xfrm>
            <a:off x="2886594" y="3666217"/>
            <a:ext cx="11619248" cy="4385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1. Daftar Informasi Publik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886594" y="4171042"/>
            <a:ext cx="14306971" cy="4096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2. Informasi peraturan, keputusan dan/atau atau kebijakan Badan Publik</a:t>
            </a:r>
          </a:p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3. Informasi tentang organisasi, administrasi, kepegawaian, dan keuangan</a:t>
            </a:r>
          </a:p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4. Surat-surat perjanjian dengan pihak ketiga berikut dokumen pendukungnya</a:t>
            </a:r>
          </a:p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5. Data perbendaharaan atau inventaris</a:t>
            </a:r>
          </a:p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6. Rencana strategis dan rencana kerja Badan Publik</a:t>
            </a:r>
          </a:p>
          <a:p>
            <a:pPr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7. Surat menyurat pimpinan atau pejabat Badan Publik dalam rangka pelaksanaan tugas pokok dan fungsinya</a:t>
            </a:r>
          </a:p>
          <a:p>
            <a:pPr>
              <a:lnSpc>
                <a:spcPts val="3653"/>
              </a:lnSpc>
            </a:pPr>
            <a:endParaRPr lang="en-US" sz="2609" spc="-52">
              <a:solidFill>
                <a:srgbClr val="0A2C57"/>
              </a:solidFill>
              <a:latin typeface="Montserrat Bold"/>
            </a:endParaRPr>
          </a:p>
          <a:p>
            <a:pPr algn="l">
              <a:lnSpc>
                <a:spcPts val="3653"/>
              </a:lnSpc>
            </a:pPr>
            <a:r>
              <a:rPr lang="en-US" sz="2609" spc="-52">
                <a:solidFill>
                  <a:srgbClr val="0A2C57"/>
                </a:solidFill>
                <a:latin typeface="Montserrat Bold"/>
              </a:rPr>
              <a:t>dsb.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415</Words>
  <Application>Microsoft Office PowerPoint</Application>
  <PresentationFormat>Custom</PresentationFormat>
  <Paragraphs>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Rosario</vt:lpstr>
      <vt:lpstr>Montserrat Bold</vt:lpstr>
      <vt:lpstr>Rosario Bold</vt:lpstr>
      <vt:lpstr>Montserrat</vt:lpstr>
      <vt:lpstr>Rosario Italics</vt:lpstr>
      <vt:lpstr>Calibri</vt:lpstr>
      <vt:lpstr>Montserrat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Dinas Kominfo</dc:title>
  <cp:lastModifiedBy>User</cp:lastModifiedBy>
  <cp:revision>2</cp:revision>
  <dcterms:created xsi:type="dcterms:W3CDTF">2006-08-16T00:00:00Z</dcterms:created>
  <dcterms:modified xsi:type="dcterms:W3CDTF">2023-08-06T17:11:30Z</dcterms:modified>
  <dc:identifier>DAFqx2qkNLY</dc:identifier>
</cp:coreProperties>
</file>